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1"/>
  </p:notesMasterIdLst>
  <p:sldIdLst>
    <p:sldId id="256" r:id="rId2"/>
    <p:sldId id="304" r:id="rId3"/>
    <p:sldId id="306" r:id="rId4"/>
    <p:sldId id="258" r:id="rId5"/>
    <p:sldId id="302" r:id="rId6"/>
    <p:sldId id="261" r:id="rId7"/>
    <p:sldId id="307" r:id="rId8"/>
    <p:sldId id="308" r:id="rId9"/>
    <p:sldId id="309" r:id="rId10"/>
    <p:sldId id="325" r:id="rId11"/>
    <p:sldId id="310" r:id="rId12"/>
    <p:sldId id="311" r:id="rId13"/>
    <p:sldId id="312" r:id="rId14"/>
    <p:sldId id="297" r:id="rId15"/>
    <p:sldId id="331" r:id="rId16"/>
    <p:sldId id="313" r:id="rId17"/>
    <p:sldId id="314" r:id="rId18"/>
    <p:sldId id="315" r:id="rId19"/>
    <p:sldId id="316" r:id="rId20"/>
    <p:sldId id="332" r:id="rId21"/>
    <p:sldId id="333" r:id="rId22"/>
    <p:sldId id="298" r:id="rId23"/>
    <p:sldId id="317" r:id="rId24"/>
    <p:sldId id="318" r:id="rId25"/>
    <p:sldId id="299" r:id="rId26"/>
    <p:sldId id="319" r:id="rId27"/>
    <p:sldId id="320" r:id="rId28"/>
    <p:sldId id="321" r:id="rId29"/>
    <p:sldId id="326" r:id="rId30"/>
    <p:sldId id="322" r:id="rId31"/>
    <p:sldId id="323" r:id="rId32"/>
    <p:sldId id="300" r:id="rId33"/>
    <p:sldId id="334" r:id="rId34"/>
    <p:sldId id="327" r:id="rId35"/>
    <p:sldId id="328" r:id="rId36"/>
    <p:sldId id="329" r:id="rId37"/>
    <p:sldId id="330" r:id="rId38"/>
    <p:sldId id="335" r:id="rId39"/>
    <p:sldId id="270" r:id="rId40"/>
  </p:sldIdLst>
  <p:sldSz cx="9144000" cy="5143500" type="screen16x9"/>
  <p:notesSz cx="6858000" cy="9144000"/>
  <p:embeddedFontLst>
    <p:embeddedFont>
      <p:font typeface="Anaheim" pitchFamily="2" charset="77"/>
      <p:regular r:id="rId42"/>
      <p:bold r:id="rId43"/>
    </p:embeddedFont>
    <p:embeddedFont>
      <p:font typeface="Edu VIC WA NT Beginner" pitchFamily="2" charset="0"/>
      <p:regular r:id="rId44"/>
      <p:bold r:id="rId45"/>
    </p:embeddedFont>
    <p:embeddedFont>
      <p:font typeface="Mulish" pitchFamily="2" charset="77"/>
      <p:regular r:id="rId46"/>
      <p:bold r:id="rId47"/>
      <p:italic r:id="rId48"/>
      <p:boldItalic r:id="rId49"/>
    </p:embeddedFont>
    <p:embeddedFont>
      <p:font typeface="Nunito Light" panose="020F0302020204030204" pitchFamily="34" charset="0"/>
      <p:regular r:id="rId50"/>
      <p:italic r:id="rId51"/>
    </p:embeddedFont>
    <p:embeddedFont>
      <p:font typeface="Raleway" pitchFamily="2" charset="77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830"/>
  </p:normalViewPr>
  <p:slideViewPr>
    <p:cSldViewPr snapToGrid="0">
      <p:cViewPr varScale="1">
        <p:scale>
          <a:sx n="125" d="100"/>
          <a:sy n="125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69FF24F-35ED-7D04-C858-54F07F6D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833355F-4970-57B1-4CBA-40D31E0D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4770AAAD-C8DA-7F41-1EC3-50BF8DFC3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2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DF8BDF34-F510-5F88-4C04-D628796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48152D4-A10D-0269-4532-399D979AD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07E26998-4B1E-9CA7-89FD-46C230CB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57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263942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27950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63873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56095216-65AC-2332-1501-F35B0506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2A83B518-23D0-191B-CCD8-97CA9577B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6F54DA00-A70A-F17E-62FF-1DAD6C367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00038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33172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35414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3920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90CBD2-8AFB-38DE-5EC0-ED6E5DDB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4BA658E4-A2BE-2811-20B7-960D9136F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58A1582F-47A1-F28B-9D18-FFFCC6706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6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4350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50294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8461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90" name="Google Shape;590;p2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2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396113" y="4554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396132" y="4027835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492363" y="4444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428845" y="856010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01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2894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882087" y="1885850"/>
            <a:ext cx="1288800" cy="6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>
            <a:spLocks noGrp="1"/>
          </p:cNvSpPr>
          <p:nvPr>
            <p:ph type="pic" idx="3"/>
          </p:nvPr>
        </p:nvSpPr>
        <p:spPr>
          <a:xfrm>
            <a:off x="1170463" y="984900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"/>
          <p:cNvSpPr/>
          <p:nvPr/>
        </p:nvSpPr>
        <p:spPr>
          <a:xfrm>
            <a:off x="421425" y="1093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332875" y="5394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43" name="Google Shape;243;p1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" name="Google Shape;260;p1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3" hasCustomPrompt="1"/>
          </p:nvPr>
        </p:nvSpPr>
        <p:spPr>
          <a:xfrm>
            <a:off x="173397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6" hasCustomPrompt="1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7" hasCustomPrompt="1"/>
          </p:nvPr>
        </p:nvSpPr>
        <p:spPr>
          <a:xfrm>
            <a:off x="66753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3"/>
          </p:nvPr>
        </p:nvSpPr>
        <p:spPr>
          <a:xfrm>
            <a:off x="94857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14"/>
          </p:nvPr>
        </p:nvSpPr>
        <p:spPr>
          <a:xfrm>
            <a:off x="34192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5"/>
          </p:nvPr>
        </p:nvSpPr>
        <p:spPr>
          <a:xfrm>
            <a:off x="58899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500875" y="12198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8602650" y="8276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54250" y="37047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0538" y="42319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05" name="Google Shape;305;p1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8513150" y="5854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8564038" y="11332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437200" y="4484388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380050" y="4039321"/>
            <a:ext cx="190021" cy="190003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8C83-0A21-4C47-7BDD-DE7A97F5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51AC5-5489-6482-0DE0-38C1A01DF765}"/>
              </a:ext>
            </a:extLst>
          </p:cNvPr>
          <p:cNvSpPr txBox="1"/>
          <p:nvPr/>
        </p:nvSpPr>
        <p:spPr>
          <a:xfrm>
            <a:off x="1536589" y="1009774"/>
            <a:ext cx="4631634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safe /seɪf/ (adj): an toàn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solution /səˈluːʃən/ (n): giải pháp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architect /ˈɑːkɪtekt/ (n): kiến trúc sư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look like /lʊk laɪk/ (phr. v): trông giống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resident /ˈrezɪdənt/ (n): cư dân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comfortable /ˈkʌmftəbl/ (adj): thoải mái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ground /ɡraʊnd/ (n): mặt đất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engineer /ˌendʒɪˈnɪə(r)/ (n): kỹ sư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luxury /ˈlʌkʃəri/ (adj): sang trọng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float /fləʊt/ (v): nổi (trên mặt nước)</a:t>
            </a:r>
          </a:p>
        </p:txBody>
      </p:sp>
    </p:spTree>
    <p:extLst>
      <p:ext uri="{BB962C8B-B14F-4D97-AF65-F5344CB8AC3E}">
        <p14:creationId xmlns:p14="http://schemas.microsoft.com/office/powerpoint/2010/main" val="265726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9AC1-56C0-890D-2FEF-6D9D13D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0D37F-C6A1-9D97-C986-AFEFA710A6F1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3F825-F0D7-BE4C-C77F-396AEC5B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40161"/>
            <a:ext cx="7772400" cy="2863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610AA-EBD7-677D-114D-CA6D7B2F99C7}"/>
              </a:ext>
            </a:extLst>
          </p:cNvPr>
          <p:cNvSpPr txBox="1"/>
          <p:nvPr/>
        </p:nvSpPr>
        <p:spPr>
          <a:xfrm>
            <a:off x="1156915" y="4062923"/>
            <a:ext cx="5490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Practice: Name any other adjectives with these suffixes.</a:t>
            </a:r>
          </a:p>
        </p:txBody>
      </p:sp>
    </p:spTree>
    <p:extLst>
      <p:ext uri="{BB962C8B-B14F-4D97-AF65-F5344CB8AC3E}">
        <p14:creationId xmlns:p14="http://schemas.microsoft.com/office/powerpoint/2010/main" val="20541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9B99-50D3-EC6C-D0FB-7C4B77284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4565E-18A4-9009-D416-C8D6E4D633E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CA1C0-4909-8FDA-29BA-114A8440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2997"/>
            <a:ext cx="7772400" cy="2440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A1AFD3-F74A-C33A-69E6-F65D336A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1" y="3424044"/>
            <a:ext cx="8693337" cy="95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D8109-73C5-7D3F-3860-6DEB20A93400}"/>
              </a:ext>
            </a:extLst>
          </p:cNvPr>
          <p:cNvSpPr txBox="1"/>
          <p:nvPr/>
        </p:nvSpPr>
        <p:spPr>
          <a:xfrm>
            <a:off x="2930055" y="1306533"/>
            <a:ext cx="1307990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2000"/>
              </a:lnSpc>
            </a:pPr>
            <a:r>
              <a:rPr lang="en-VN" sz="1600" dirty="0">
                <a:solidFill>
                  <a:schemeClr val="tx1"/>
                </a:solidFill>
              </a:rPr>
              <a:t>active</a:t>
            </a:r>
          </a:p>
          <a:p>
            <a:pPr algn="ctr">
              <a:lnSpc>
                <a:spcPct val="152000"/>
              </a:lnSpc>
            </a:pPr>
            <a:r>
              <a:rPr lang="en-VN" sz="1600" dirty="0">
                <a:solidFill>
                  <a:schemeClr val="tx1"/>
                </a:solidFill>
              </a:rPr>
              <a:t>beautiful</a:t>
            </a:r>
          </a:p>
          <a:p>
            <a:pPr algn="ctr">
              <a:lnSpc>
                <a:spcPct val="152000"/>
              </a:lnSpc>
            </a:pPr>
            <a:r>
              <a:rPr lang="en-VN" sz="1600" dirty="0">
                <a:solidFill>
                  <a:schemeClr val="tx1"/>
                </a:solidFill>
              </a:rPr>
              <a:t>enjoyable</a:t>
            </a:r>
          </a:p>
          <a:p>
            <a:pPr algn="ctr">
              <a:lnSpc>
                <a:spcPct val="152000"/>
              </a:lnSpc>
            </a:pPr>
            <a:r>
              <a:rPr lang="en-VN" sz="1600" dirty="0">
                <a:solidFill>
                  <a:schemeClr val="tx1"/>
                </a:solidFill>
              </a:rPr>
              <a:t>expensive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26198-83A4-2165-7E71-BDA6D1E252C3}"/>
              </a:ext>
            </a:extLst>
          </p:cNvPr>
          <p:cNvSpPr txBox="1"/>
          <p:nvPr/>
        </p:nvSpPr>
        <p:spPr>
          <a:xfrm>
            <a:off x="6849263" y="1313473"/>
            <a:ext cx="1504003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2000"/>
              </a:lnSpc>
            </a:pPr>
            <a:r>
              <a:rPr lang="en-VN" sz="1600" dirty="0">
                <a:solidFill>
                  <a:schemeClr val="tx1"/>
                </a:solidFill>
              </a:rPr>
              <a:t>famous</a:t>
            </a:r>
          </a:p>
          <a:p>
            <a:pPr algn="ctr">
              <a:lnSpc>
                <a:spcPct val="152000"/>
              </a:lnSpc>
            </a:pPr>
            <a:r>
              <a:rPr lang="en-VN" sz="1600" dirty="0">
                <a:solidFill>
                  <a:schemeClr val="tx1"/>
                </a:solidFill>
              </a:rPr>
              <a:t>nervous</a:t>
            </a:r>
          </a:p>
          <a:p>
            <a:pPr algn="ctr">
              <a:lnSpc>
                <a:spcPct val="152000"/>
              </a:lnSpc>
            </a:pPr>
            <a:r>
              <a:rPr lang="en-VN" sz="1600" dirty="0">
                <a:solidFill>
                  <a:schemeClr val="tx1"/>
                </a:solidFill>
              </a:rPr>
              <a:t>useful/usable</a:t>
            </a:r>
          </a:p>
          <a:p>
            <a:pPr algn="ctr">
              <a:lnSpc>
                <a:spcPct val="152000"/>
              </a:lnSpc>
            </a:pPr>
            <a:r>
              <a:rPr lang="en-VN" sz="1600" dirty="0">
                <a:solidFill>
                  <a:schemeClr val="tx1"/>
                </a:solidFill>
              </a:rPr>
              <a:t>valuable</a:t>
            </a:r>
          </a:p>
        </p:txBody>
      </p:sp>
    </p:spTree>
    <p:extLst>
      <p:ext uri="{BB962C8B-B14F-4D97-AF65-F5344CB8AC3E}">
        <p14:creationId xmlns:p14="http://schemas.microsoft.com/office/powerpoint/2010/main" val="394480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2FED3-9974-E50F-E39E-AEEA45211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28FEC-6B3A-2ACE-EB62-7F45E5F5F033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EDD6E-EF5C-7088-AFC5-4B1088E2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3333"/>
            <a:ext cx="7772400" cy="2496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F84406-6A44-CF99-F830-283C586862D1}"/>
              </a:ext>
            </a:extLst>
          </p:cNvPr>
          <p:cNvSpPr txBox="1"/>
          <p:nvPr/>
        </p:nvSpPr>
        <p:spPr>
          <a:xfrm>
            <a:off x="2476831" y="191195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beautiful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1FB7D-4FE4-8A7C-4144-D1DBB0183A36}"/>
              </a:ext>
            </a:extLst>
          </p:cNvPr>
          <p:cNvSpPr txBox="1"/>
          <p:nvPr/>
        </p:nvSpPr>
        <p:spPr>
          <a:xfrm>
            <a:off x="4011433" y="225154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famous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E49E9-6BDE-5BD1-F1A5-B18236F501E8}"/>
              </a:ext>
            </a:extLst>
          </p:cNvPr>
          <p:cNvSpPr txBox="1"/>
          <p:nvPr/>
        </p:nvSpPr>
        <p:spPr>
          <a:xfrm>
            <a:off x="2301902" y="285361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nervous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AA67-FA0F-0EC7-B547-56ED49B26ADA}"/>
              </a:ext>
            </a:extLst>
          </p:cNvPr>
          <p:cNvSpPr txBox="1"/>
          <p:nvPr/>
        </p:nvSpPr>
        <p:spPr>
          <a:xfrm>
            <a:off x="6810290" y="3185246"/>
            <a:ext cx="39955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146323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5A4DBC48-9B81-5B07-F2C2-35203E71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57959136-6D37-E485-3D2E-EAE9964C4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A62C3077-1D08-3251-4584-2244BF14B3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04E116AC-3DA3-503C-701C-3212CB6A1A33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4C2815DF-BAC0-A2D7-5880-29D0EDC0586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201057F-6A36-796A-3419-5EE587DDDA5C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1B787F3-8370-F6EB-42EC-23093EA20B04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5EE680C-F775-889C-2D37-CD22F26B321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D5421430-B2E5-6ECB-973D-351DA40DF8FD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D39C4A0A-B5DB-ED7D-B604-BCE92295EBD5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2A67A53F-642A-D51D-BBDF-5C00447A1B52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B40A3EC6-C017-2978-5FFB-BAC8A2A6988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AC930E82-EE82-665D-7332-7839A68D4FA0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AA1D2DFC-EA7B-9900-424D-6A4BA73BA665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7531DCA1-7B9C-A993-3666-D4CB3E0910E0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86DE5234-18D0-A489-4445-B62F5FF43D93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174C2F9-D9A4-0B58-2197-F67CCD7F5FF0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1C2B70D3-6C37-E527-473B-B4D5D6EA279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CD66B158-EB4D-83F0-D2AC-41DCF17A69A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D2C57D18-0D43-D39F-D426-36AABA365D44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833A84C9-D267-1AFC-4404-279A8907195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032EF3E7-52F6-6073-CC29-8D57224133B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CC9FB94-4111-AA15-2C0D-6206D3EA5351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36486F3C-07FB-D6A7-07A4-FC21A60E0710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F086F7FF-A3A2-A462-7AE2-77985590CD47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B24FE0AD-025E-C770-13D3-54BF6017A67A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C4E9E8D1-1537-9CA7-0B98-E7F76DF0364D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2938A6BE-752C-F14C-C5F0-33B6434CF91F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CBF2654-DBCB-75D4-F103-BF4EBF853794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487DC2B4-0421-E14F-404D-D23DE77CCB4A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BD872EF7-C8DE-61CD-9DC3-303D24399806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70C49A1C-C91A-2B6B-D83C-6B601D442BE5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6DDE8E83-DB37-D0FA-7B1C-B48D3C85CEF8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F13FD5F5-6191-E0CD-54F4-5F64E3C1C39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4150-F6C7-0588-FDE0-F16C65B9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5512"/>
            <a:ext cx="7704000" cy="572700"/>
          </a:xfrm>
        </p:spPr>
        <p:txBody>
          <a:bodyPr/>
          <a:lstStyle/>
          <a:p>
            <a:r>
              <a:rPr lang="en-VN" dirty="0"/>
              <a:t>Housing solutions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CA059-4707-5985-C743-9ECB0978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1" y="982219"/>
            <a:ext cx="7170089" cy="1101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8CB1CD-B548-5A86-8FC9-CA269242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93" y="2099791"/>
            <a:ext cx="4047214" cy="27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27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FD49F-2B24-C9AF-2B81-F6D0C4006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78F5F-8157-F453-CE3F-AD034A208F1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0CE0D-DF93-53DE-B1A0-A35B031DB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578338"/>
            <a:ext cx="7772400" cy="1986824"/>
          </a:xfrm>
          <a:prstGeom prst="rect">
            <a:avLst/>
          </a:prstGeom>
        </p:spPr>
      </p:pic>
      <p:pic>
        <p:nvPicPr>
          <p:cNvPr id="4" name="PathwaysLS3e_L1_U6_SB_Audio_03_B_C_p106_107">
            <a:hlinkClick r:id="" action="ppaction://media"/>
            <a:extLst>
              <a:ext uri="{FF2B5EF4-FFF2-40B4-BE49-F238E27FC236}">
                <a16:creationId xmlns:a16="http://schemas.microsoft.com/office/drawing/2014/main" id="{A20E9622-FC2A-7A9B-B8A0-8C9D5876C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6EF30-A7F9-BA09-3976-09ABD46F1218}"/>
              </a:ext>
            </a:extLst>
          </p:cNvPr>
          <p:cNvSpPr txBox="1"/>
          <p:nvPr/>
        </p:nvSpPr>
        <p:spPr>
          <a:xfrm>
            <a:off x="1387503" y="1923103"/>
            <a:ext cx="886570" cy="154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3000"/>
              </a:lnSpc>
            </a:pPr>
            <a:r>
              <a:rPr lang="en-VN" sz="1600" dirty="0">
                <a:solidFill>
                  <a:schemeClr val="tx1"/>
                </a:solidFill>
              </a:rPr>
              <a:t>c</a:t>
            </a:r>
          </a:p>
          <a:p>
            <a:pPr>
              <a:lnSpc>
                <a:spcPct val="153000"/>
              </a:lnSpc>
            </a:pPr>
            <a:r>
              <a:rPr lang="en-VN" sz="1600" dirty="0">
                <a:solidFill>
                  <a:schemeClr val="tx1"/>
                </a:solidFill>
              </a:rPr>
              <a:t>d</a:t>
            </a:r>
          </a:p>
          <a:p>
            <a:pPr>
              <a:lnSpc>
                <a:spcPct val="153000"/>
              </a:lnSpc>
            </a:pPr>
            <a:r>
              <a:rPr lang="en-VN" sz="1600" dirty="0">
                <a:solidFill>
                  <a:schemeClr val="tx1"/>
                </a:solidFill>
              </a:rPr>
              <a:t>a</a:t>
            </a:r>
          </a:p>
          <a:p>
            <a:pPr>
              <a:lnSpc>
                <a:spcPct val="153000"/>
              </a:lnSpc>
            </a:pPr>
            <a:r>
              <a:rPr lang="en-VN" sz="16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454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265E-C238-A2C3-6D89-546FA031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64CD0-3D6A-6916-95FC-DC143C571C42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4485B-AE29-E693-F9C8-102B6A5C0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74863"/>
            <a:ext cx="7772400" cy="3193773"/>
          </a:xfrm>
          <a:prstGeom prst="rect">
            <a:avLst/>
          </a:prstGeom>
        </p:spPr>
      </p:pic>
      <p:pic>
        <p:nvPicPr>
          <p:cNvPr id="4" name="PathwaysLS3e_L1_U6_SB_Audio_03_B_C_p106_107">
            <a:hlinkClick r:id="" action="ppaction://media"/>
            <a:extLst>
              <a:ext uri="{FF2B5EF4-FFF2-40B4-BE49-F238E27FC236}">
                <a16:creationId xmlns:a16="http://schemas.microsoft.com/office/drawing/2014/main" id="{18C2A708-E1A7-3AE4-C2FB-C32A97F7B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C4410ED-CA1E-C88C-9477-0040F0508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5049" y="2380421"/>
            <a:ext cx="290223" cy="290223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CB0401D-BD0B-F6FF-599D-7690EE6EC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8969" y="2380420"/>
            <a:ext cx="290223" cy="290223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84F3EFA-C2C3-172B-7C3F-DB546BB84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8546" y="2380420"/>
            <a:ext cx="290223" cy="290223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9B04AC4F-8726-9A6C-4422-7FAFC310E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8545" y="2637843"/>
            <a:ext cx="290223" cy="290223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EA5706FF-512D-B51E-E1BC-A9491D9DE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2005" y="2928066"/>
            <a:ext cx="290223" cy="290223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E6630AC6-F16F-C7C4-5E7E-F26AEB705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3876" y="2928065"/>
            <a:ext cx="290223" cy="290223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ACBF64EB-F39B-5391-3E0F-049F5EB42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1156" y="3202386"/>
            <a:ext cx="290223" cy="290223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4319267F-2517-A7B1-1097-6A26E29E3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3876" y="3202386"/>
            <a:ext cx="290223" cy="290223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A489DA4B-F801-FF8B-C871-1FE22DFB1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3876" y="3474715"/>
            <a:ext cx="290223" cy="290223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007AA16D-4C27-2B5D-B8FF-97B84EBF2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8545" y="3757817"/>
            <a:ext cx="290223" cy="2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1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4BC3-D53C-F2AB-5230-4EC36D55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C3DC6-77B8-4952-B140-64BFEF4013D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55DB3-6B87-2CD5-6CC7-9E5FA72C5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29802"/>
            <a:ext cx="7772400" cy="2683896"/>
          </a:xfrm>
          <a:prstGeom prst="rect">
            <a:avLst/>
          </a:prstGeom>
        </p:spPr>
      </p:pic>
      <p:pic>
        <p:nvPicPr>
          <p:cNvPr id="4" name="PathwaysLS3e_L1_U6_SB_Audio_04_D_p107">
            <a:hlinkClick r:id="" action="ppaction://media"/>
            <a:extLst>
              <a:ext uri="{FF2B5EF4-FFF2-40B4-BE49-F238E27FC236}">
                <a16:creationId xmlns:a16="http://schemas.microsoft.com/office/drawing/2014/main" id="{CDCFF7B4-F916-7C68-D40B-751CFDAE4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C0B424-1E1A-091E-413D-54D3DDC2C91E}"/>
              </a:ext>
            </a:extLst>
          </p:cNvPr>
          <p:cNvSpPr txBox="1"/>
          <p:nvPr/>
        </p:nvSpPr>
        <p:spPr>
          <a:xfrm>
            <a:off x="2374488" y="183019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of the country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B5694-6C00-E633-F36F-30A196A62156}"/>
              </a:ext>
            </a:extLst>
          </p:cNvPr>
          <p:cNvSpPr txBox="1"/>
          <p:nvPr/>
        </p:nvSpPr>
        <p:spPr>
          <a:xfrm>
            <a:off x="1855154" y="224560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of the residents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18A3-281C-73EA-F8C2-E95E5941B857}"/>
              </a:ext>
            </a:extLst>
          </p:cNvPr>
          <p:cNvSpPr txBox="1"/>
          <p:nvPr/>
        </p:nvSpPr>
        <p:spPr>
          <a:xfrm>
            <a:off x="2374488" y="267832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of the house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2B066-FF5D-9187-3F90-EA446E9A952B}"/>
              </a:ext>
            </a:extLst>
          </p:cNvPr>
          <p:cNvSpPr txBox="1"/>
          <p:nvPr/>
        </p:nvSpPr>
        <p:spPr>
          <a:xfrm>
            <a:off x="3017520" y="307591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of the country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82B6FF-8B05-4808-0919-D0255AAE3199}"/>
              </a:ext>
            </a:extLst>
          </p:cNvPr>
          <p:cNvSpPr txBox="1"/>
          <p:nvPr/>
        </p:nvSpPr>
        <p:spPr>
          <a:xfrm>
            <a:off x="2834640" y="345046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of a houseboat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70C65-11CB-83AD-8995-E4C84D2FE155}"/>
              </a:ext>
            </a:extLst>
          </p:cNvPr>
          <p:cNvSpPr txBox="1"/>
          <p:nvPr/>
        </p:nvSpPr>
        <p:spPr>
          <a:xfrm>
            <a:off x="5696146" y="2139718"/>
            <a:ext cx="306272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Note: Two of the three words in each phrase are very small words that aren’t stressed as much as the other word.</a:t>
            </a:r>
          </a:p>
        </p:txBody>
      </p:sp>
    </p:spTree>
    <p:extLst>
      <p:ext uri="{BB962C8B-B14F-4D97-AF65-F5344CB8AC3E}">
        <p14:creationId xmlns:p14="http://schemas.microsoft.com/office/powerpoint/2010/main" val="2978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ADCA-785F-5F4D-B0B8-C68CDD67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E3169-BBCE-4052-5960-0502D7E30D41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49B89-47E8-D7A8-C29B-2472DC60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0705"/>
            <a:ext cx="7772400" cy="21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7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19" y="1189100"/>
            <a:ext cx="8617526" cy="1964400"/>
          </a:xfrm>
        </p:spPr>
        <p:txBody>
          <a:bodyPr/>
          <a:lstStyle/>
          <a:p>
            <a:r>
              <a:rPr lang="en-US" sz="6600" dirty="0"/>
              <a:t>U</a:t>
            </a:r>
            <a:r>
              <a:rPr lang="en-VN" sz="6600" dirty="0"/>
              <a:t>nit 6:</a:t>
            </a:r>
            <a:br>
              <a:rPr lang="en-VN" sz="6600" dirty="0"/>
            </a:br>
            <a:r>
              <a:rPr lang="en-VN" sz="6600" dirty="0"/>
              <a:t>Housing for the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Pages 101-120</a:t>
            </a:r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FDF04-8D11-A7CF-35F9-A08B90C1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98880-9F2C-A410-A4C0-06DA169B4787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DC09C-0979-4473-0F92-D12954A1F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65297"/>
            <a:ext cx="7772400" cy="2612905"/>
          </a:xfrm>
          <a:prstGeom prst="rect">
            <a:avLst/>
          </a:prstGeom>
        </p:spPr>
      </p:pic>
      <p:pic>
        <p:nvPicPr>
          <p:cNvPr id="6" name="PathwaysLS3e_L1_U6_SB_Audio_05_E_p107">
            <a:hlinkClick r:id="" action="ppaction://media"/>
            <a:extLst>
              <a:ext uri="{FF2B5EF4-FFF2-40B4-BE49-F238E27FC236}">
                <a16:creationId xmlns:a16="http://schemas.microsoft.com/office/drawing/2014/main" id="{8489AB5A-1C5B-3055-CB94-60DCB1E8E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0530FA-81C0-18DE-FF6D-DDE2B5E7B2AE}"/>
              </a:ext>
            </a:extLst>
          </p:cNvPr>
          <p:cNvCxnSpPr>
            <a:cxnSpLocks/>
          </p:cNvCxnSpPr>
          <p:nvPr/>
        </p:nvCxnSpPr>
        <p:spPr>
          <a:xfrm>
            <a:off x="2417197" y="2571750"/>
            <a:ext cx="12642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B8108C-7F9D-D0AD-EAC5-C2CCAEF74EF6}"/>
              </a:ext>
            </a:extLst>
          </p:cNvPr>
          <p:cNvCxnSpPr>
            <a:cxnSpLocks/>
          </p:cNvCxnSpPr>
          <p:nvPr/>
        </p:nvCxnSpPr>
        <p:spPr>
          <a:xfrm>
            <a:off x="4556098" y="2787761"/>
            <a:ext cx="30851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795983-0645-59C8-0B47-BAA5E0D64DF3}"/>
              </a:ext>
            </a:extLst>
          </p:cNvPr>
          <p:cNvCxnSpPr>
            <a:cxnSpLocks/>
          </p:cNvCxnSpPr>
          <p:nvPr/>
        </p:nvCxnSpPr>
        <p:spPr>
          <a:xfrm>
            <a:off x="5304846" y="3050154"/>
            <a:ext cx="2453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1F4283-511D-6116-111E-F0CF8909C030}"/>
              </a:ext>
            </a:extLst>
          </p:cNvPr>
          <p:cNvCxnSpPr>
            <a:cxnSpLocks/>
          </p:cNvCxnSpPr>
          <p:nvPr/>
        </p:nvCxnSpPr>
        <p:spPr>
          <a:xfrm>
            <a:off x="3253408" y="3280742"/>
            <a:ext cx="10880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01DC2B-B461-6D3B-2911-77661090E32C}"/>
              </a:ext>
            </a:extLst>
          </p:cNvPr>
          <p:cNvCxnSpPr>
            <a:cxnSpLocks/>
          </p:cNvCxnSpPr>
          <p:nvPr/>
        </p:nvCxnSpPr>
        <p:spPr>
          <a:xfrm>
            <a:off x="4143955" y="3543135"/>
            <a:ext cx="4439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B42740-37A4-D59E-C201-9105CC09417C}"/>
              </a:ext>
            </a:extLst>
          </p:cNvPr>
          <p:cNvCxnSpPr>
            <a:cxnSpLocks/>
          </p:cNvCxnSpPr>
          <p:nvPr/>
        </p:nvCxnSpPr>
        <p:spPr>
          <a:xfrm>
            <a:off x="6616811" y="3547938"/>
            <a:ext cx="126425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7C7D93-98AC-D63B-AEFB-9D3045353DCB}"/>
              </a:ext>
            </a:extLst>
          </p:cNvPr>
          <p:cNvCxnSpPr>
            <a:cxnSpLocks/>
          </p:cNvCxnSpPr>
          <p:nvPr/>
        </p:nvCxnSpPr>
        <p:spPr>
          <a:xfrm>
            <a:off x="1353047" y="3765771"/>
            <a:ext cx="1716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D11122-D93F-C8FE-C75B-5543EFFA22E1}"/>
              </a:ext>
            </a:extLst>
          </p:cNvPr>
          <p:cNvCxnSpPr>
            <a:cxnSpLocks/>
          </p:cNvCxnSpPr>
          <p:nvPr/>
        </p:nvCxnSpPr>
        <p:spPr>
          <a:xfrm>
            <a:off x="5703735" y="2200690"/>
            <a:ext cx="9833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52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81B8A-B0AC-1A05-6BE4-05F81DE7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2997"/>
            <a:ext cx="7772400" cy="1109278"/>
          </a:xfrm>
          <a:prstGeom prst="rect">
            <a:avLst/>
          </a:prstGeom>
        </p:spPr>
      </p:pic>
      <p:pic>
        <p:nvPicPr>
          <p:cNvPr id="3" name="Picture 2" descr="13,900+ Students Learning English Stock Illustrations, Royalty-Free Vector  Graphics &amp; Clip Art - iStock | Students studying, International students,  Esl students">
            <a:extLst>
              <a:ext uri="{FF2B5EF4-FFF2-40B4-BE49-F238E27FC236}">
                <a16:creationId xmlns:a16="http://schemas.microsoft.com/office/drawing/2014/main" id="{B76BD06D-DB25-A093-4D2C-0D18F5A39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xfrm>
            <a:off x="3071584" y="1737116"/>
            <a:ext cx="3000832" cy="30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197FD-A093-BE32-9BC0-AA3741869540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107</a:t>
            </a:r>
          </a:p>
        </p:txBody>
      </p:sp>
    </p:spTree>
    <p:extLst>
      <p:ext uri="{BB962C8B-B14F-4D97-AF65-F5344CB8AC3E}">
        <p14:creationId xmlns:p14="http://schemas.microsoft.com/office/powerpoint/2010/main" val="1096222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AC594CB9-CBE1-63F0-1144-C388033A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2F5F81A6-BC27-B944-DE9E-456F2FE1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34538"/>
            <a:ext cx="420167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Video watching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69EE2BCE-3DE6-F068-9143-0B1337EC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439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6E30C090-C823-5D58-89B8-9B7E5DD531B2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7D696F8C-18CA-E0B5-4188-EBB081D19D78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8944D536-58E0-2B86-9AD3-5B4C6A89090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07D3AA85-DF23-A36C-5848-BD1A8A6DD551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68A3B0F0-A22F-E56B-FA65-78C208D1C6E0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C3EFDFC3-E4A7-4AEB-22C0-812B35352C79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862187C8-3714-2840-9DBA-522F91C6D800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500D47E3-E205-B49B-51A0-FC13E5C51C39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CE49A774-52A8-2904-C50A-403E435E06A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BD8A59A2-FED3-87C5-B00C-08D09042E863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42CBE4E4-37CD-8398-07D5-D5F11F1C6B58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41B8A0A5-BF0C-26E5-55AB-00EE0886DE63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71D9D601-BCDA-E7C8-9E8A-454BEAFE1E20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073FAEE2-F9CE-9053-F672-A03C566459BD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89121DDD-1E2A-5BC2-7521-694C902922CE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0E779E3B-2D9D-024A-D004-E243E0CCA6C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292D7FED-C657-C820-A7BE-047DE2E7A55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092906CD-3769-FA09-9258-263FDF64194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633031BF-FC71-BA76-4FFF-F51E7F1D42BF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21CAB9D-D06B-A0E8-0254-D8E3D480E47A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0CADEB36-AC98-757E-9038-1ACE0AB2FF56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390E0149-8C8E-AE2A-9BC8-B1DFCDC4E18B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08F6B18B-077D-E6CD-0B10-412390CD3558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81829244-83C6-8B8F-6061-9C5ED810E3B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CBCDA180-E9DC-C045-76A2-FAB842EF8FC0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B491AAFD-9652-B0B3-34E0-7FA4A38D8D2B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2FF1F9D-B545-7689-62B0-42F75F1F735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C0681A09-DE0C-D433-71DF-D22289A5F3AA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0B3007F0-720F-EE2F-4914-F3D7409746A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29BB0F4C-17E4-3FC6-0A4A-0E46BCBFA16E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and holding phone watching video streaming online on social media.  smartphone with video player on screen. Watch movies, educational  materials, web courses. Vector illustration 15278047 Vector Art at Vecteezy">
            <a:extLst>
              <a:ext uri="{FF2B5EF4-FFF2-40B4-BE49-F238E27FC236}">
                <a16:creationId xmlns:a16="http://schemas.microsoft.com/office/drawing/2014/main" id="{01C7D9A1-1A57-CF7F-FD3F-0FBE18CB927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9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36B08-3BCC-6185-96BA-25DEA078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C9F86-1ECB-B617-C863-FF3F1AE0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94" y="0"/>
            <a:ext cx="8299174" cy="5140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D2FE6-EDDB-EA69-3D84-61FE07229E1C}"/>
              </a:ext>
            </a:extLst>
          </p:cNvPr>
          <p:cNvSpPr txBox="1"/>
          <p:nvPr/>
        </p:nvSpPr>
        <p:spPr>
          <a:xfrm>
            <a:off x="7679033" y="463505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111</a:t>
            </a:r>
          </a:p>
        </p:txBody>
      </p:sp>
    </p:spTree>
    <p:extLst>
      <p:ext uri="{BB962C8B-B14F-4D97-AF65-F5344CB8AC3E}">
        <p14:creationId xmlns:p14="http://schemas.microsoft.com/office/powerpoint/2010/main" val="93057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A3C02-A338-5CC5-3560-9413B221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05854-331D-7EAB-2A15-5CDAD282B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18" y="0"/>
            <a:ext cx="7059563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D51E3-D07F-12A8-0775-D42EB9C7FDA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292E0-353F-073C-6F90-418B217D63DB}"/>
              </a:ext>
            </a:extLst>
          </p:cNvPr>
          <p:cNvSpPr txBox="1"/>
          <p:nvPr/>
        </p:nvSpPr>
        <p:spPr>
          <a:xfrm>
            <a:off x="1665799" y="286252"/>
            <a:ext cx="393589" cy="95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VN" sz="1600" dirty="0">
                <a:solidFill>
                  <a:schemeClr val="tx1"/>
                </a:solidFill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en-VN" sz="1600" dirty="0">
                <a:solidFill>
                  <a:schemeClr val="tx1"/>
                </a:solidFill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en-VN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F2E50B-EE78-293A-6B2F-10FB7BEA0AF4}"/>
              </a:ext>
            </a:extLst>
          </p:cNvPr>
          <p:cNvSpPr/>
          <p:nvPr/>
        </p:nvSpPr>
        <p:spPr>
          <a:xfrm>
            <a:off x="7784328" y="2003728"/>
            <a:ext cx="285649" cy="254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A2517D-6342-FFF9-E74D-FA3089B48556}"/>
              </a:ext>
            </a:extLst>
          </p:cNvPr>
          <p:cNvSpPr/>
          <p:nvPr/>
        </p:nvSpPr>
        <p:spPr>
          <a:xfrm>
            <a:off x="7292672" y="2484284"/>
            <a:ext cx="285649" cy="254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F5AF92-F2C6-3CAE-CB44-AED903506AE4}"/>
              </a:ext>
            </a:extLst>
          </p:cNvPr>
          <p:cNvSpPr/>
          <p:nvPr/>
        </p:nvSpPr>
        <p:spPr>
          <a:xfrm>
            <a:off x="7784328" y="2802336"/>
            <a:ext cx="285649" cy="254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70865A-AEF0-5703-DE79-66D9BC0C6C26}"/>
              </a:ext>
            </a:extLst>
          </p:cNvPr>
          <p:cNvSpPr/>
          <p:nvPr/>
        </p:nvSpPr>
        <p:spPr>
          <a:xfrm>
            <a:off x="7784328" y="3096533"/>
            <a:ext cx="285649" cy="254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8D3EC0-092C-B9AA-CFB4-6B3DC275159D}"/>
              </a:ext>
            </a:extLst>
          </p:cNvPr>
          <p:cNvSpPr/>
          <p:nvPr/>
        </p:nvSpPr>
        <p:spPr>
          <a:xfrm>
            <a:off x="7292672" y="3412434"/>
            <a:ext cx="285649" cy="254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73D6D8-398E-6D2E-E28A-0BB622664829}"/>
              </a:ext>
            </a:extLst>
          </p:cNvPr>
          <p:cNvSpPr/>
          <p:nvPr/>
        </p:nvSpPr>
        <p:spPr>
          <a:xfrm>
            <a:off x="7292671" y="3698682"/>
            <a:ext cx="285649" cy="2544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155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8EE5E557-D1D7-6B3C-1BE9-9B4B786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73ABEA0C-350D-89E7-A3FB-D38C214F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F44DAA78-BCDF-068D-FEBA-2B8F2A4B62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7C3DFFF6-AA1A-62B7-2702-D97F807662ED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B65FFF6A-C3B0-347D-0075-C4615DBC9D8E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5DCA66B7-E7BE-77B7-5D25-1793D9EBAE1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E75FD16-6D9B-2F95-A24F-E891F5590C99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26084E09-4801-51BB-63BF-E6913B5EBF7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063D65B5-EBB8-E06A-1BD3-D0E1708F6ED4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1D1EDF5C-85B8-4442-D50C-53B208749F4B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660CE651-4412-7841-3183-091C1F77BC35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E91C09CF-0CE6-AD50-88D3-89051DD5116B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C3EE104D-C329-F948-BF3C-51943E698B2A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C24BBB79-D382-35CC-050A-5F5F526A2912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393C2E94-C57C-581A-1D12-0276D0E388E5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AA7D0D0A-8E54-EEDE-64BD-EF12F971E811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A8F3FB9-641C-DA12-95C2-9E9615FA22E6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033EAE97-C69E-ED05-B8A3-6F229A814AA4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FD994172-9CBB-0906-8165-3AFDBDA310E3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9D4713C8-70B7-8061-C0CD-4AEDF91CEBC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1352A0F-4318-A9A6-D2CF-E5887E11BDF3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4371B69B-1328-49F3-C810-864FA39EC96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3D0B6A37-430A-9FCA-9A87-962A7DFB689E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556A3DC7-352E-87C9-4A63-2E2291872D81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D7E429CD-D473-8671-F1FC-D79B4D3B8101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F9EF7B2F-54DD-9172-0473-BDB93BBBB350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7D062E01-061B-A71B-D211-EB8DA2EDF79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BFE7E644-957B-EF9C-C2CB-B81E335E3A5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3E29B1D-EB68-A869-6ABE-8FE0EA7E4440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BB12006A-B52B-960E-B023-3CE1D36952CD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D312F148-7395-A611-44DC-EFB674C552B3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293B9CCA-DA96-2CC7-4572-D52E556CE4F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8AEF05D9-D033-04B3-BC28-82D639F4CE1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BC6BB110-072F-DEE8-01F6-45D5987E04B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6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A156-98FA-30D2-1C8D-A48C919C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5B978-AB9C-8D82-1F01-8C8079904D97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8B111-529A-EB7C-1366-1432D4577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72627"/>
            <a:ext cx="7772400" cy="1198245"/>
          </a:xfrm>
          <a:prstGeom prst="rect">
            <a:avLst/>
          </a:prstGeom>
        </p:spPr>
      </p:pic>
      <p:pic>
        <p:nvPicPr>
          <p:cNvPr id="4" name="PathwaysLS3e_L1_U6_SB_Audio_08_A_p112">
            <a:hlinkClick r:id="" action="ppaction://media"/>
            <a:extLst>
              <a:ext uri="{FF2B5EF4-FFF2-40B4-BE49-F238E27FC236}">
                <a16:creationId xmlns:a16="http://schemas.microsoft.com/office/drawing/2014/main" id="{9D50CDA5-F48B-07B7-2C8E-90B10CD8B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72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8211-6211-05D5-7503-644EAD69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44ACB-9A6A-EC9E-A383-582CB0FF3AF7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E92C0-91ED-65F9-CFFD-AA4EC8B2F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459" y="0"/>
            <a:ext cx="6129081" cy="5143500"/>
          </a:xfrm>
          <a:prstGeom prst="rect">
            <a:avLst/>
          </a:prstGeom>
        </p:spPr>
      </p:pic>
      <p:pic>
        <p:nvPicPr>
          <p:cNvPr id="4" name="PathwaysLS3e_L1_U6_SB_Audio_09_B_p112">
            <a:hlinkClick r:id="" action="ppaction://media"/>
            <a:extLst>
              <a:ext uri="{FF2B5EF4-FFF2-40B4-BE49-F238E27FC236}">
                <a16:creationId xmlns:a16="http://schemas.microsoft.com/office/drawing/2014/main" id="{B76DFA74-4671-C63F-F981-260E4FAB6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C10CA7-7EE1-FDCE-266B-5CE732396DEA}"/>
              </a:ext>
            </a:extLst>
          </p:cNvPr>
          <p:cNvSpPr txBox="1"/>
          <p:nvPr/>
        </p:nvSpPr>
        <p:spPr>
          <a:xfrm>
            <a:off x="3117593" y="1297224"/>
            <a:ext cx="4579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56BE87-D2AF-6B5E-AB05-5F6E18DFCB85}"/>
              </a:ext>
            </a:extLst>
          </p:cNvPr>
          <p:cNvSpPr txBox="1"/>
          <p:nvPr/>
        </p:nvSpPr>
        <p:spPr>
          <a:xfrm>
            <a:off x="2202512" y="1570157"/>
            <a:ext cx="4579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crowds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E1A690-85E5-4E0E-5EF1-00D819ED064C}"/>
              </a:ext>
            </a:extLst>
          </p:cNvPr>
          <p:cNvSpPr txBox="1"/>
          <p:nvPr/>
        </p:nvSpPr>
        <p:spPr>
          <a:xfrm>
            <a:off x="4548147" y="1571164"/>
            <a:ext cx="4579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public transportation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9B4A6C-F652-F560-4EEC-D162EA9D3855}"/>
              </a:ext>
            </a:extLst>
          </p:cNvPr>
          <p:cNvSpPr txBox="1"/>
          <p:nvPr/>
        </p:nvSpPr>
        <p:spPr>
          <a:xfrm>
            <a:off x="3483629" y="1835139"/>
            <a:ext cx="4579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government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708E8-E779-4A6C-C5EE-00A4E29CEDC8}"/>
              </a:ext>
            </a:extLst>
          </p:cNvPr>
          <p:cNvSpPr txBox="1"/>
          <p:nvPr/>
        </p:nvSpPr>
        <p:spPr>
          <a:xfrm>
            <a:off x="2723321" y="210215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nothing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E633C-22E7-E62B-BEB4-4B10BE50E4CB}"/>
              </a:ext>
            </a:extLst>
          </p:cNvPr>
          <p:cNvSpPr txBox="1"/>
          <p:nvPr/>
        </p:nvSpPr>
        <p:spPr>
          <a:xfrm>
            <a:off x="2382102" y="236713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desert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F043D4-1F42-27F3-F39A-56078868B6DC}"/>
              </a:ext>
            </a:extLst>
          </p:cNvPr>
          <p:cNvSpPr txBox="1"/>
          <p:nvPr/>
        </p:nvSpPr>
        <p:spPr>
          <a:xfrm>
            <a:off x="4377193" y="26264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private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57DD99-7A8D-AC0C-7EAD-C516AFA0686C}"/>
              </a:ext>
            </a:extLst>
          </p:cNvPr>
          <p:cNvSpPr txBox="1"/>
          <p:nvPr/>
        </p:nvSpPr>
        <p:spPr>
          <a:xfrm>
            <a:off x="2794883" y="290762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power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9B7649-000D-5CBA-EC14-6BFAA0F6C0C2}"/>
              </a:ext>
            </a:extLst>
          </p:cNvPr>
          <p:cNvSpPr txBox="1"/>
          <p:nvPr/>
        </p:nvSpPr>
        <p:spPr>
          <a:xfrm>
            <a:off x="4351964" y="28962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energy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4C6BF8-6B95-A7EA-F835-110EEBD67C6F}"/>
              </a:ext>
            </a:extLst>
          </p:cNvPr>
          <p:cNvSpPr txBox="1"/>
          <p:nvPr/>
        </p:nvSpPr>
        <p:spPr>
          <a:xfrm>
            <a:off x="5363155" y="315843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200" dirty="0">
                <a:solidFill>
                  <a:schemeClr val="tx1"/>
                </a:solidFill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114698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1" grpId="0"/>
      <p:bldP spid="13" grpId="0"/>
      <p:bldP spid="15" grpId="0"/>
      <p:bldP spid="19" grpId="0"/>
      <p:bldP spid="21" grpId="0"/>
      <p:bldP spid="23" grpId="0"/>
      <p:bldP spid="25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0A09B-94A0-1822-275A-ADAF7018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50F7A-3990-746D-C5BF-77E6EC3730C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0CF58-4846-1F5D-E1AA-B56675A7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7010"/>
            <a:ext cx="7772400" cy="3889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42091-C92F-56F7-C9E9-14584F2E11AD}"/>
              </a:ext>
            </a:extLst>
          </p:cNvPr>
          <p:cNvSpPr txBox="1"/>
          <p:nvPr/>
        </p:nvSpPr>
        <p:spPr>
          <a:xfrm>
            <a:off x="1463041" y="898575"/>
            <a:ext cx="2293952" cy="358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6000"/>
              </a:lnSpc>
            </a:pPr>
            <a:r>
              <a:rPr lang="en-VN" sz="1600" dirty="0">
                <a:solidFill>
                  <a:schemeClr val="tx1"/>
                </a:solidFill>
              </a:rPr>
              <a:t>population</a:t>
            </a:r>
          </a:p>
          <a:p>
            <a:pPr algn="ctr">
              <a:lnSpc>
                <a:spcPct val="156000"/>
              </a:lnSpc>
            </a:pPr>
            <a:r>
              <a:rPr lang="en-VN" sz="1600" dirty="0">
                <a:solidFill>
                  <a:schemeClr val="tx1"/>
                </a:solidFill>
              </a:rPr>
              <a:t>public transportation</a:t>
            </a:r>
          </a:p>
          <a:p>
            <a:pPr algn="ctr">
              <a:lnSpc>
                <a:spcPct val="156000"/>
              </a:lnSpc>
            </a:pPr>
            <a:r>
              <a:rPr lang="en-VN" sz="1600" dirty="0">
                <a:solidFill>
                  <a:schemeClr val="tx1"/>
                </a:solidFill>
              </a:rPr>
              <a:t>architecture</a:t>
            </a:r>
          </a:p>
          <a:p>
            <a:pPr algn="ctr">
              <a:lnSpc>
                <a:spcPct val="156000"/>
              </a:lnSpc>
            </a:pPr>
            <a:r>
              <a:rPr lang="en-VN" sz="1600" dirty="0">
                <a:solidFill>
                  <a:schemeClr val="tx1"/>
                </a:solidFill>
              </a:rPr>
              <a:t>crowd</a:t>
            </a:r>
          </a:p>
          <a:p>
            <a:pPr algn="ctr">
              <a:lnSpc>
                <a:spcPct val="156000"/>
              </a:lnSpc>
            </a:pPr>
            <a:r>
              <a:rPr lang="en-VN" sz="1600" dirty="0">
                <a:solidFill>
                  <a:schemeClr val="tx1"/>
                </a:solidFill>
              </a:rPr>
              <a:t>nothing</a:t>
            </a:r>
          </a:p>
          <a:p>
            <a:pPr algn="ctr">
              <a:lnSpc>
                <a:spcPct val="156000"/>
              </a:lnSpc>
            </a:pPr>
            <a:r>
              <a:rPr lang="en-VN" sz="1600" dirty="0">
                <a:solidFill>
                  <a:schemeClr val="tx1"/>
                </a:solidFill>
              </a:rPr>
              <a:t>desert</a:t>
            </a:r>
          </a:p>
          <a:p>
            <a:pPr algn="ctr">
              <a:lnSpc>
                <a:spcPct val="156000"/>
              </a:lnSpc>
            </a:pPr>
            <a:r>
              <a:rPr lang="en-VN" sz="1600" dirty="0">
                <a:solidFill>
                  <a:schemeClr val="tx1"/>
                </a:solidFill>
              </a:rPr>
              <a:t>government</a:t>
            </a:r>
          </a:p>
          <a:p>
            <a:pPr algn="ctr">
              <a:lnSpc>
                <a:spcPct val="156000"/>
              </a:lnSpc>
            </a:pPr>
            <a:r>
              <a:rPr lang="en-VN" sz="1600" dirty="0">
                <a:solidFill>
                  <a:schemeClr val="tx1"/>
                </a:solidFill>
              </a:rPr>
              <a:t>private</a:t>
            </a:r>
          </a:p>
          <a:p>
            <a:pPr algn="ctr">
              <a:lnSpc>
                <a:spcPct val="156000"/>
              </a:lnSpc>
            </a:pPr>
            <a:r>
              <a:rPr lang="en-VN" sz="1600" dirty="0">
                <a:solidFill>
                  <a:schemeClr val="tx1"/>
                </a:solidFill>
              </a:rPr>
              <a:t>energy; power</a:t>
            </a:r>
          </a:p>
        </p:txBody>
      </p:sp>
    </p:spTree>
    <p:extLst>
      <p:ext uri="{BB962C8B-B14F-4D97-AF65-F5344CB8AC3E}">
        <p14:creationId xmlns:p14="http://schemas.microsoft.com/office/powerpoint/2010/main" val="12974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49351-2D5D-3D40-B091-9FB9B2B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CA59-477C-31A3-DEAE-087E1F9E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86393-F13F-731E-198B-007203F59377}"/>
              </a:ext>
            </a:extLst>
          </p:cNvPr>
          <p:cNvSpPr txBox="1"/>
          <p:nvPr/>
        </p:nvSpPr>
        <p:spPr>
          <a:xfrm>
            <a:off x="652008" y="1209566"/>
            <a:ext cx="8491992" cy="337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/>
              <a:t>population /ˌpɒpjʊˈleɪʃən/ (n): dân số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public transportation /ˌpʌblɪk ˌtrænspɔːˈteɪʃən/ (n phr): phương tiện giao thông công cộng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architecture /ˈɑːkɪtektʃə(r)/ (n): kiến trúc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crowd /kraʊd/ (n): đám đông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nothing /ˈnʌ</a:t>
            </a:r>
            <a:r>
              <a:rPr lang="el-GR" sz="1600" dirty="0"/>
              <a:t>θ</a:t>
            </a:r>
            <a:r>
              <a:rPr lang="vi-VN" sz="1600" dirty="0"/>
              <a:t>ɪŋ/ (pro): không gì cả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desert /ˈdezət/ (n): sa mạc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government /ˈɡʌvənmənt/ (n): chính phủ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private /ˈpraɪvət/ (adj): riêng tư</a:t>
            </a:r>
          </a:p>
          <a:p>
            <a:pPr>
              <a:lnSpc>
                <a:spcPct val="150000"/>
              </a:lnSpc>
            </a:pPr>
            <a:r>
              <a:rPr lang="vi-VN" sz="1600" dirty="0"/>
              <a:t>energy /ˈenədʒi/; power /ˈpaʊə(r)/ (n): năng lượng</a:t>
            </a:r>
          </a:p>
        </p:txBody>
      </p:sp>
    </p:spTree>
    <p:extLst>
      <p:ext uri="{BB962C8B-B14F-4D97-AF65-F5344CB8AC3E}">
        <p14:creationId xmlns:p14="http://schemas.microsoft.com/office/powerpoint/2010/main" val="403869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1841-73A8-08E4-A831-AAAD40A8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021B-C3BB-8A57-1895-AFF357AEA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600" dirty="0"/>
              <a:t>By the end of the lesson, students will be able to: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consider current and future housing challenges faced by both individuals and cities.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respond to a listening and a video about different options for living spaces.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describe the process of getting a new city built.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use adjective suffixes.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use context clues.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use diagrams and flowcharts to take notes.</a:t>
            </a:r>
          </a:p>
        </p:txBody>
      </p:sp>
    </p:spTree>
    <p:extLst>
      <p:ext uri="{BB962C8B-B14F-4D97-AF65-F5344CB8AC3E}">
        <p14:creationId xmlns:p14="http://schemas.microsoft.com/office/powerpoint/2010/main" val="237077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8602-15DE-ECBF-2324-4CD00251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C17C4-A33D-EDBC-3CCE-1E7BB22EB509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6617C-84A6-80E2-3CD2-F9620EBA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65146"/>
            <a:ext cx="7772400" cy="3413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009CB-0C8E-699D-4707-5CEEDA13231C}"/>
              </a:ext>
            </a:extLst>
          </p:cNvPr>
          <p:cNvSpPr txBox="1"/>
          <p:nvPr/>
        </p:nvSpPr>
        <p:spPr>
          <a:xfrm>
            <a:off x="2138901" y="1249517"/>
            <a:ext cx="4579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50FE6F-3C75-FF35-F5F4-71C31794B3C5}"/>
              </a:ext>
            </a:extLst>
          </p:cNvPr>
          <p:cNvSpPr txBox="1"/>
          <p:nvPr/>
        </p:nvSpPr>
        <p:spPr>
          <a:xfrm>
            <a:off x="3355451" y="1633888"/>
            <a:ext cx="4579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crowd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40D91-B74E-1C12-7379-834F1882C155}"/>
              </a:ext>
            </a:extLst>
          </p:cNvPr>
          <p:cNvSpPr txBox="1"/>
          <p:nvPr/>
        </p:nvSpPr>
        <p:spPr>
          <a:xfrm>
            <a:off x="6647290" y="1997885"/>
            <a:ext cx="4579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nothing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391F0-20C5-A516-4397-5DC37F4AFCE8}"/>
              </a:ext>
            </a:extLst>
          </p:cNvPr>
          <p:cNvSpPr txBox="1"/>
          <p:nvPr/>
        </p:nvSpPr>
        <p:spPr>
          <a:xfrm>
            <a:off x="3908065" y="2389751"/>
            <a:ext cx="562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D4D401-097D-9F3A-58FF-4B4AF627896F}"/>
              </a:ext>
            </a:extLst>
          </p:cNvPr>
          <p:cNvSpPr txBox="1"/>
          <p:nvPr/>
        </p:nvSpPr>
        <p:spPr>
          <a:xfrm>
            <a:off x="2798859" y="2763935"/>
            <a:ext cx="562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power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F1F34-82A8-E365-6159-E0E359DB18C3}"/>
              </a:ext>
            </a:extLst>
          </p:cNvPr>
          <p:cNvSpPr txBox="1"/>
          <p:nvPr/>
        </p:nvSpPr>
        <p:spPr>
          <a:xfrm>
            <a:off x="4361290" y="3132204"/>
            <a:ext cx="562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private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81DEB0-A1E0-7D5E-9A8D-0E8CB1BE9333}"/>
              </a:ext>
            </a:extLst>
          </p:cNvPr>
          <p:cNvSpPr txBox="1"/>
          <p:nvPr/>
        </p:nvSpPr>
        <p:spPr>
          <a:xfrm>
            <a:off x="3522428" y="3512303"/>
            <a:ext cx="562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public transportation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BF2A8-8C1A-F5AC-DA4E-01DE42AC1334}"/>
              </a:ext>
            </a:extLst>
          </p:cNvPr>
          <p:cNvSpPr txBox="1"/>
          <p:nvPr/>
        </p:nvSpPr>
        <p:spPr>
          <a:xfrm>
            <a:off x="6516093" y="3895980"/>
            <a:ext cx="562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desert</a:t>
            </a:r>
          </a:p>
        </p:txBody>
      </p:sp>
    </p:spTree>
    <p:extLst>
      <p:ext uri="{BB962C8B-B14F-4D97-AF65-F5344CB8AC3E}">
        <p14:creationId xmlns:p14="http://schemas.microsoft.com/office/powerpoint/2010/main" val="171012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FD6A-99F5-7BB7-FD2C-148F2F80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55328-2B92-BA5C-41F7-6B31791B6CA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BD710-4BC0-B826-0AB3-4686615B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7815"/>
            <a:ext cx="7772400" cy="3555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239F7-9337-B089-023C-DEDC337AD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23" y="3937260"/>
            <a:ext cx="8884354" cy="10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5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27BC6565-3215-0013-1E6B-75852461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C94EB954-A975-FF9F-6367-B95B98359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C8F07EFF-38BC-75DF-93B0-BF8E4FCCEA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F2352F34-5DBE-D559-2380-5C7C616524F6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EFB6530D-7410-DF06-7E8A-BFB3856460A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8F53C21-1C47-F4BE-8FDA-A963CFF52E35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C642529E-4E19-6CE8-DA8C-F6DCE80A2C7F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E5F4C16-3312-E01E-D8E9-0C58C26282B6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5F8A967E-63B4-4E54-6813-55F077F07C76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423A496E-F0D2-7B89-8E77-4F7D329568F7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994C1D23-B10A-68D5-E622-1DE6BD878BBE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884F19F0-54C3-5CE4-7280-239D6F86E975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961292F1-7741-2B67-F6DE-3684010347E9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3DDF91D6-5EA0-0B1F-60B6-AFF0F0649E1E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2E00CBED-80D2-3356-EA7C-BC392CE97A44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034A51D6-1A9F-D8E8-486D-C2DF7B695B12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393229C-C8ED-2F8F-55CA-008AE31F178E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79A0B0EE-1097-F03F-538F-D87D624919D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44D23539-3484-2C20-5D76-5279AE5B2330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7578192D-A735-F9C2-A0EF-5EFC11E6119F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F3FEE72-85A2-1E07-9BC8-61E67066E245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5476EE98-3740-0B8B-82B6-B73B24F030E9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ED78A2C9-7D41-3B58-83C7-DF28EF28C144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682D507B-8029-9DE1-6EF3-1A29C31085CE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526BFCE5-6777-0A83-ACDA-C26A12B6D333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7AA64A25-7EAE-9259-D6A7-316B472A4FFD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3C0FBC3D-1BD9-B4C6-7008-BB8EDCF9CE49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52B9E3C4-180E-D2D0-00F1-FDDF47F1420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95A224D0-161A-EC12-4A42-9276114B5B46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EC61445-2856-9A2F-218D-B99BFACA089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F3917499-5323-6DFC-2E41-B8339F25AE59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9F46445E-A2D4-A506-46DD-6D5C844BAFF6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C9627023-9215-16BD-801B-01AAF2EBABB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515ED9B1-9327-BDC3-2BAC-29DD873499A5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0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F125-05E0-6E8B-0F71-9615FF9C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How to build a new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C6A72-D5B0-A4F3-2ED2-C006FE23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8" y="1241102"/>
            <a:ext cx="7772400" cy="2201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FA6FF1-7F10-A522-FBDB-D27EDC72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13" y="2941649"/>
            <a:ext cx="4174487" cy="220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73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546E-90E7-293C-3EBC-CFC01E1F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77068-AAB1-7E0F-D8A1-0A87D1F673A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4486B-A8AE-2080-4201-A47B65FC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32639"/>
            <a:ext cx="7772400" cy="20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20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4118-7DCF-9A14-DB47-DF7DD87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44C0F-8F36-2AE0-A5DB-FB53F464008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EC638-AE16-D6E2-A15C-FBB9D07AF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40257"/>
            <a:ext cx="7772400" cy="2488627"/>
          </a:xfrm>
          <a:prstGeom prst="rect">
            <a:avLst/>
          </a:prstGeom>
        </p:spPr>
      </p:pic>
      <p:pic>
        <p:nvPicPr>
          <p:cNvPr id="4" name="PathwaysLS3e_L1_U6_SB_Audio_10_B_C_p114">
            <a:hlinkClick r:id="" action="ppaction://media"/>
            <a:extLst>
              <a:ext uri="{FF2B5EF4-FFF2-40B4-BE49-F238E27FC236}">
                <a16:creationId xmlns:a16="http://schemas.microsoft.com/office/drawing/2014/main" id="{47809232-9D14-0288-393C-DF03E8FDD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235BA-1378-0362-7BCB-067653DE9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273" y="3127490"/>
            <a:ext cx="4791453" cy="1830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71962-82D5-F4CE-9789-053390907447}"/>
              </a:ext>
            </a:extLst>
          </p:cNvPr>
          <p:cNvSpPr txBox="1"/>
          <p:nvPr/>
        </p:nvSpPr>
        <p:spPr>
          <a:xfrm>
            <a:off x="2941983" y="187288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5D0B4-5D9F-EAAA-F6D8-5DE87EF2AF7A}"/>
              </a:ext>
            </a:extLst>
          </p:cNvPr>
          <p:cNvSpPr txBox="1"/>
          <p:nvPr/>
        </p:nvSpPr>
        <p:spPr>
          <a:xfrm>
            <a:off x="4422759" y="187288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66148-5A9C-CA16-C2F2-DEDBABE65CB9}"/>
              </a:ext>
            </a:extLst>
          </p:cNvPr>
          <p:cNvSpPr txBox="1"/>
          <p:nvPr/>
        </p:nvSpPr>
        <p:spPr>
          <a:xfrm>
            <a:off x="5903535" y="187288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EF4AF-4BD5-2D4A-B5A0-38A797075D7C}"/>
              </a:ext>
            </a:extLst>
          </p:cNvPr>
          <p:cNvSpPr txBox="1"/>
          <p:nvPr/>
        </p:nvSpPr>
        <p:spPr>
          <a:xfrm>
            <a:off x="7384311" y="186910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6900906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3FD6D-5260-3064-5FD7-308F8F24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EB0D2-9DF2-6EF6-E7DD-13515DFB1D6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964FD-88F6-C2D8-05AD-B90602B0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13436"/>
            <a:ext cx="7772400" cy="2716627"/>
          </a:xfrm>
          <a:prstGeom prst="rect">
            <a:avLst/>
          </a:prstGeom>
        </p:spPr>
      </p:pic>
      <p:pic>
        <p:nvPicPr>
          <p:cNvPr id="4" name="PathwaysLS3e_L1_U6_SB_Audio_10_B_C_p114">
            <a:hlinkClick r:id="" action="ppaction://media"/>
            <a:extLst>
              <a:ext uri="{FF2B5EF4-FFF2-40B4-BE49-F238E27FC236}">
                <a16:creationId xmlns:a16="http://schemas.microsoft.com/office/drawing/2014/main" id="{368C6044-55D7-211B-661E-5ECF22AF6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871C31-9793-4C2D-1431-149C5470967A}"/>
              </a:ext>
            </a:extLst>
          </p:cNvPr>
          <p:cNvSpPr/>
          <p:nvPr/>
        </p:nvSpPr>
        <p:spPr>
          <a:xfrm>
            <a:off x="7513983" y="1637969"/>
            <a:ext cx="244563" cy="2464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16A898-79D5-1353-673D-026DBE83F29A}"/>
              </a:ext>
            </a:extLst>
          </p:cNvPr>
          <p:cNvSpPr/>
          <p:nvPr/>
        </p:nvSpPr>
        <p:spPr>
          <a:xfrm>
            <a:off x="7513983" y="1923460"/>
            <a:ext cx="244563" cy="2464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0CC7D6-2B65-5315-1A1E-D1F591D7251D}"/>
              </a:ext>
            </a:extLst>
          </p:cNvPr>
          <p:cNvSpPr/>
          <p:nvPr/>
        </p:nvSpPr>
        <p:spPr>
          <a:xfrm>
            <a:off x="8127616" y="2177146"/>
            <a:ext cx="244563" cy="2464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62EBED-0941-E770-31CA-3FA9966196AB}"/>
              </a:ext>
            </a:extLst>
          </p:cNvPr>
          <p:cNvSpPr/>
          <p:nvPr/>
        </p:nvSpPr>
        <p:spPr>
          <a:xfrm>
            <a:off x="8127616" y="2478540"/>
            <a:ext cx="244563" cy="2464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8F36FC-FEDF-906B-5165-DC6B3DF39DAA}"/>
              </a:ext>
            </a:extLst>
          </p:cNvPr>
          <p:cNvSpPr/>
          <p:nvPr/>
        </p:nvSpPr>
        <p:spPr>
          <a:xfrm>
            <a:off x="8127615" y="2779662"/>
            <a:ext cx="244563" cy="2464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E566BB-8342-0590-930C-49E88C37A87F}"/>
              </a:ext>
            </a:extLst>
          </p:cNvPr>
          <p:cNvSpPr/>
          <p:nvPr/>
        </p:nvSpPr>
        <p:spPr>
          <a:xfrm>
            <a:off x="7513983" y="3026152"/>
            <a:ext cx="244563" cy="2464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526A7D-7ABC-E449-7FBD-EF200A9E8903}"/>
              </a:ext>
            </a:extLst>
          </p:cNvPr>
          <p:cNvSpPr/>
          <p:nvPr/>
        </p:nvSpPr>
        <p:spPr>
          <a:xfrm>
            <a:off x="7513982" y="3327546"/>
            <a:ext cx="244563" cy="2464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8D1E84-A1A0-8930-40A1-F22772E40E45}"/>
              </a:ext>
            </a:extLst>
          </p:cNvPr>
          <p:cNvSpPr/>
          <p:nvPr/>
        </p:nvSpPr>
        <p:spPr>
          <a:xfrm>
            <a:off x="7513982" y="3628804"/>
            <a:ext cx="244563" cy="2464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77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5A53-A60C-4D20-4B17-74A5A355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00811-2BA1-28D3-179E-F4C8D050DFA2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67E90-3091-9546-D6A4-FD230BEC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23069"/>
            <a:ext cx="7772400" cy="269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6E802C-CB13-4D60-6BCB-50FC2097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047796"/>
            <a:ext cx="7772400" cy="594190"/>
          </a:xfrm>
          <a:prstGeom prst="rect">
            <a:avLst/>
          </a:prstGeom>
        </p:spPr>
      </p:pic>
      <p:pic>
        <p:nvPicPr>
          <p:cNvPr id="5" name="PathwaysLS3e_L1_U6_SB_Audio_11_D_p115">
            <a:hlinkClick r:id="" action="ppaction://media"/>
            <a:extLst>
              <a:ext uri="{FF2B5EF4-FFF2-40B4-BE49-F238E27FC236}">
                <a16:creationId xmlns:a16="http://schemas.microsoft.com/office/drawing/2014/main" id="{0AD0A6BE-DAC8-D301-27FA-6C7945457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00C9F-4C6E-D89C-9B29-3587FF787F40}"/>
              </a:ext>
            </a:extLst>
          </p:cNvPr>
          <p:cNvSpPr txBox="1"/>
          <p:nvPr/>
        </p:nvSpPr>
        <p:spPr>
          <a:xfrm>
            <a:off x="1602188" y="1722129"/>
            <a:ext cx="4572000" cy="2127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VN" sz="1600" dirty="0">
                <a:solidFill>
                  <a:schemeClr val="tx1"/>
                </a:solidFill>
              </a:rPr>
              <a:t>What can</a:t>
            </a:r>
          </a:p>
          <a:p>
            <a:pPr>
              <a:lnSpc>
                <a:spcPct val="170000"/>
              </a:lnSpc>
            </a:pPr>
            <a:r>
              <a:rPr lang="en-VN" sz="1600" dirty="0">
                <a:solidFill>
                  <a:schemeClr val="tx1"/>
                </a:solidFill>
              </a:rPr>
              <a:t>What kind</a:t>
            </a:r>
          </a:p>
          <a:p>
            <a:pPr>
              <a:lnSpc>
                <a:spcPct val="170000"/>
              </a:lnSpc>
            </a:pPr>
            <a:r>
              <a:rPr lang="en-VN" sz="1600" dirty="0">
                <a:solidFill>
                  <a:schemeClr val="tx1"/>
                </a:solidFill>
              </a:rPr>
              <a:t>Isn’t water</a:t>
            </a:r>
          </a:p>
          <a:p>
            <a:pPr>
              <a:lnSpc>
                <a:spcPct val="170000"/>
              </a:lnSpc>
            </a:pPr>
            <a:r>
              <a:rPr lang="en-VN" sz="1600" dirty="0">
                <a:solidFill>
                  <a:schemeClr val="tx1"/>
                </a:solidFill>
              </a:rPr>
              <a:t>How do</a:t>
            </a:r>
          </a:p>
          <a:p>
            <a:pPr>
              <a:lnSpc>
                <a:spcPct val="170000"/>
              </a:lnSpc>
            </a:pPr>
            <a:r>
              <a:rPr lang="en-VN" sz="1600" dirty="0">
                <a:solidFill>
                  <a:schemeClr val="tx1"/>
                </a:solidFill>
              </a:rPr>
              <a:t>Where are</a:t>
            </a:r>
          </a:p>
        </p:txBody>
      </p:sp>
    </p:spTree>
    <p:extLst>
      <p:ext uri="{BB962C8B-B14F-4D97-AF65-F5344CB8AC3E}">
        <p14:creationId xmlns:p14="http://schemas.microsoft.com/office/powerpoint/2010/main" val="39005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A163-F8C5-B568-A512-AC0BBBA15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7D00B-D9E1-F576-F14C-80A75D98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6056"/>
            <a:ext cx="7772400" cy="4691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C243D-91ED-BF33-0738-6332F96C757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115</a:t>
            </a:r>
          </a:p>
        </p:txBody>
      </p:sp>
    </p:spTree>
    <p:extLst>
      <p:ext uri="{BB962C8B-B14F-4D97-AF65-F5344CB8AC3E}">
        <p14:creationId xmlns:p14="http://schemas.microsoft.com/office/powerpoint/2010/main" val="242767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7" name="Google Shape;687;p31"/>
          <p:cNvSpPr txBox="1">
            <a:spLocks noGrp="1"/>
          </p:cNvSpPr>
          <p:nvPr>
            <p:ph type="title" idx="2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 idx="3"/>
          </p:nvPr>
        </p:nvSpPr>
        <p:spPr>
          <a:xfrm>
            <a:off x="297755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9" name="Google Shape;689;p31"/>
          <p:cNvSpPr txBox="1">
            <a:spLocks noGrp="1"/>
          </p:cNvSpPr>
          <p:nvPr>
            <p:ph type="title" idx="4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 idx="5"/>
          </p:nvPr>
        </p:nvSpPr>
        <p:spPr>
          <a:xfrm>
            <a:off x="544820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6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31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A</a:t>
            </a:r>
            <a:endParaRPr dirty="0"/>
          </a:p>
        </p:txBody>
      </p:sp>
      <p:sp>
        <p:nvSpPr>
          <p:cNvPr id="694" name="Google Shape;694;p31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WATCHING</a:t>
            </a:r>
            <a:endParaRPr dirty="0"/>
          </a:p>
        </p:txBody>
      </p:sp>
      <p:sp>
        <p:nvSpPr>
          <p:cNvPr id="696" name="Google Shape;696;p31"/>
          <p:cNvSpPr txBox="1">
            <a:spLocks noGrp="1"/>
          </p:cNvSpPr>
          <p:nvPr>
            <p:ph type="subTitle" idx="13"/>
          </p:nvPr>
        </p:nvSpPr>
        <p:spPr>
          <a:xfrm>
            <a:off x="219215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B</a:t>
            </a:r>
            <a:endParaRPr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subTitle" idx="14"/>
          </p:nvPr>
        </p:nvSpPr>
        <p:spPr>
          <a:xfrm>
            <a:off x="466280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LISTENING B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B31F4-6E9A-3E10-C29F-A298D590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5" y="0"/>
            <a:ext cx="8688789" cy="51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2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A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4"/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/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/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/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/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164DA915-580B-6BF6-0754-8E88833535B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4B913-3CBF-76BE-7151-DB0831E68DEE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60A1C-1C72-BE8D-7D41-6DDE5CFC8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51955"/>
            <a:ext cx="7772400" cy="1239589"/>
          </a:xfrm>
          <a:prstGeom prst="rect">
            <a:avLst/>
          </a:prstGeom>
        </p:spPr>
      </p:pic>
      <p:pic>
        <p:nvPicPr>
          <p:cNvPr id="4" name="PathwaysLS3e_L1_U6_SB_Audio_01_A_p104">
            <a:hlinkClick r:id="" action="ppaction://media"/>
            <a:extLst>
              <a:ext uri="{FF2B5EF4-FFF2-40B4-BE49-F238E27FC236}">
                <a16:creationId xmlns:a16="http://schemas.microsoft.com/office/drawing/2014/main" id="{3AA13EF4-C9A0-4376-3D31-40D00B4EB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93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F0EE-1FE3-352A-3813-E0407A1A1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18BAD-2C6F-BBE4-4892-E908E7F7BB4B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9C88B-EDEC-E8BC-F7BD-A15F0D957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961" y="0"/>
            <a:ext cx="5472077" cy="5143500"/>
          </a:xfrm>
          <a:prstGeom prst="rect">
            <a:avLst/>
          </a:prstGeom>
        </p:spPr>
      </p:pic>
      <p:pic>
        <p:nvPicPr>
          <p:cNvPr id="4" name="PathwaysLS3e_L1_U6_SB_Audio_02_B_p104">
            <a:hlinkClick r:id="" action="ppaction://media"/>
            <a:extLst>
              <a:ext uri="{FF2B5EF4-FFF2-40B4-BE49-F238E27FC236}">
                <a16:creationId xmlns:a16="http://schemas.microsoft.com/office/drawing/2014/main" id="{11936A1F-B5ED-79BA-7191-C42828371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8796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760B-84EA-6D71-A082-484FCC36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411A9-722A-CC43-C7E7-97A21615E3A5}"/>
              </a:ext>
            </a:extLst>
          </p:cNvPr>
          <p:cNvSpPr txBox="1"/>
          <p:nvPr/>
        </p:nvSpPr>
        <p:spPr>
          <a:xfrm>
            <a:off x="7758546" y="7389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Pages 104-105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DE79A-0CEA-6EDF-C8C3-DEB9B229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55" y="835426"/>
            <a:ext cx="5462548" cy="1407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0809B3-A4EC-B9D6-7908-4F3F7D889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57" y="2266430"/>
            <a:ext cx="6114554" cy="2084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0EB6C7-ED64-EA51-C69E-97F17A92F1AF}"/>
              </a:ext>
            </a:extLst>
          </p:cNvPr>
          <p:cNvSpPr txBox="1"/>
          <p:nvPr/>
        </p:nvSpPr>
        <p:spPr>
          <a:xfrm>
            <a:off x="1773141" y="730972"/>
            <a:ext cx="1653871" cy="361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safe</a:t>
            </a:r>
          </a:p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solution</a:t>
            </a:r>
          </a:p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architect</a:t>
            </a:r>
          </a:p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look like</a:t>
            </a:r>
          </a:p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resident</a:t>
            </a:r>
          </a:p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comfortable</a:t>
            </a:r>
          </a:p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ground</a:t>
            </a:r>
          </a:p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engineer</a:t>
            </a:r>
          </a:p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luxury</a:t>
            </a:r>
          </a:p>
          <a:p>
            <a:pPr algn="ctr">
              <a:lnSpc>
                <a:spcPct val="145000"/>
              </a:lnSpc>
            </a:pPr>
            <a:r>
              <a:rPr lang="en-VN" sz="1600" dirty="0">
                <a:solidFill>
                  <a:schemeClr val="tx1"/>
                </a:solidFill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20831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543</Words>
  <Application>Microsoft Macintosh PowerPoint</Application>
  <PresentationFormat>On-screen Show (16:9)</PresentationFormat>
  <Paragraphs>153</Paragraphs>
  <Slides>39</Slides>
  <Notes>18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Raleway</vt:lpstr>
      <vt:lpstr>Edu VIC WA NT Beginner</vt:lpstr>
      <vt:lpstr>Anaheim</vt:lpstr>
      <vt:lpstr>Nunito Light</vt:lpstr>
      <vt:lpstr>Mulish</vt:lpstr>
      <vt:lpstr>Arial</vt:lpstr>
      <vt:lpstr>English Teacher Portfolio by Slidesgo</vt:lpstr>
      <vt:lpstr>Listening and integrated skills A2</vt:lpstr>
      <vt:lpstr>Unit 6: Housing for the future</vt:lpstr>
      <vt:lpstr>Lesson objectives</vt:lpstr>
      <vt:lpstr>TABLE OF CONTENTS</vt:lpstr>
      <vt:lpstr>PowerPoint Presentation</vt:lpstr>
      <vt:lpstr>Vocabulary A</vt:lpstr>
      <vt:lpstr>PowerPoint Presentation</vt:lpstr>
      <vt:lpstr>PowerPoint Presentation</vt:lpstr>
      <vt:lpstr>PowerPoint Presentation</vt:lpstr>
      <vt:lpstr>Word list</vt:lpstr>
      <vt:lpstr>PowerPoint Presentation</vt:lpstr>
      <vt:lpstr>PowerPoint Presentation</vt:lpstr>
      <vt:lpstr>PowerPoint Presentation</vt:lpstr>
      <vt:lpstr>Listening A</vt:lpstr>
      <vt:lpstr>Housing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watching</vt:lpstr>
      <vt:lpstr>PowerPoint Presentation</vt:lpstr>
      <vt:lpstr>PowerPoint Presentation</vt:lpstr>
      <vt:lpstr>Vocabulary B</vt:lpstr>
      <vt:lpstr>PowerPoint Presentation</vt:lpstr>
      <vt:lpstr>PowerPoint Presentation</vt:lpstr>
      <vt:lpstr>PowerPoint Presentation</vt:lpstr>
      <vt:lpstr>Word list</vt:lpstr>
      <vt:lpstr>PowerPoint Presentation</vt:lpstr>
      <vt:lpstr>PowerPoint Presentation</vt:lpstr>
      <vt:lpstr>Listening B</vt:lpstr>
      <vt:lpstr>How to build a new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8</cp:revision>
  <dcterms:modified xsi:type="dcterms:W3CDTF">2025-08-18T15:19:44Z</dcterms:modified>
</cp:coreProperties>
</file>